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41D23-E08D-4631-90E0-B06DFD006EE8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8836D-3972-42FA-9E02-167E77FC35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7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Susan </a:t>
            </a:r>
            <a:r>
              <a:rPr lang="en-US" dirty="0" err="1"/>
              <a:t>Thornlow</a:t>
            </a:r>
            <a:r>
              <a:rPr lang="en-US" dirty="0"/>
              <a:t> EPA in NC</a:t>
            </a:r>
          </a:p>
          <a:p>
            <a:r>
              <a:rPr lang="en-US" dirty="0"/>
              <a:t>Stacy Knapp Maine </a:t>
            </a:r>
          </a:p>
          <a:p>
            <a:endParaRPr lang="en-US" dirty="0"/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200" dirty="0"/>
              <a:t>Stakeholder engagement strengths, gaps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200" dirty="0"/>
              <a:t>Challenges and barriers for effective stakeholder engagement 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200" dirty="0"/>
              <a:t>Can we inform COP28? Interagency efforts?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8836D-3972-42FA-9E02-167E77FC3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09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423D-B4FA-226E-5BE5-A5A440EA5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BB710-A69B-A9DE-31DD-79035B3E7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87CD1-768B-5D6C-0468-ECAD8F9C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0A58-FE4A-655A-36A0-07951FA4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426F9-5077-3CD2-05EA-BB3BEE24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8806-8839-85F9-EBEF-48D34646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8FFBF-F0BF-19D3-A161-FE24441F4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3F074-5F5D-CBFA-ABEA-9212C1A8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3B3BF-1043-FCED-6D23-1C39A3F7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33334-D024-8BEA-1B97-65080803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4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987F90-2500-4B54-7C0D-5F8DB7852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B74A6-25BA-04C1-B520-E16EC3F32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7CC72-931F-C839-5B8D-CA8A2534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72E08-0E2A-6E52-DBC3-51F0FCA6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3F849-7805-8BF8-D3C0-B071E92A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5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82CF-81D7-FE75-2B46-A589B6B2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94D23-BD83-5145-D22A-7238984AC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B7DA7-A8D5-2ACF-84E9-034DF840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AD4FC-55D8-3680-F46C-258E6F2F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F3669-7C51-D484-0C4C-D4F9E7D7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5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402C0-C367-AD5E-D67E-D24297E4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65538-C881-249E-3A4B-9468051DA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19318-0FFB-6478-D872-88FA64A43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19881-5E28-9B06-1320-DEBED493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1AF4-9022-2623-A915-D9191D5A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8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8C95B-C760-FEA6-E0CC-3E40C23B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4AFCE-CFFB-3C81-48A6-1B3D0FC18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080B5-521C-D674-5851-A277E7B54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D6D55-84BE-2843-F617-3DE5DE9E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688BE-C401-7D51-59A8-48928474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0F83D-9AE4-A82D-EEE1-FD97366F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22B8-3478-3569-D2AD-167A9D4A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F3934-9F8E-7082-A2DF-3849506E6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1CF80-239A-650F-3DB0-E308E154C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0D29F-EE48-056E-8E40-ECE6A320C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683050-574C-F937-E5AD-4E35D0019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C98D5F-2A4A-DB7C-454D-6539D58F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B4233A-97BA-8CBD-326F-E0514DCE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944005-9F3D-78CC-B796-DCDE3B99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2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6BC1-E9EA-AE79-B7B2-16825C474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87C12-FA98-CE41-AF2A-E941EBA4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8CC210-68D9-8D6A-B67F-619E1305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2D991-3FF7-8CC0-C601-D75879D7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942C8-4141-259B-1D82-52BA3434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57327-803A-B1A5-9BC3-80493DFA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B3CF7-D2AF-09FC-5FC0-D6F5E528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6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9D17E-C95C-2857-C090-BAF3668F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19162-E4D2-5C4B-88B3-96274383B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F6D46-E8FC-C9B2-B81F-5E8B77410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B270E-C3EE-9A92-BBA9-674B5570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0D28F-7302-CF58-D160-814EF52D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64EB-C548-39A1-4F86-3FF71939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578-E7C9-1837-893E-DC5AFA62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229FA-3200-85F2-44D1-80484F203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A9C30-61DE-1604-C86A-3F7629ADB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5721E-4BDC-DA5E-4075-1202D6AA5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5944C-052D-DF51-DEAC-8154C7AD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9135C-FB6D-F292-A52A-A4841F95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7E34B0-DC78-9280-0954-68A77D01F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279F0-45C3-6EDC-2133-0A2A79BA0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7EE8C-2721-5B44-DC06-5CD4DB9DC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09DA7-8F91-4611-AB52-55B017D5A34F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94B2-7C3E-F41A-C485-D6A5BB9AE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525F9-F0AC-A1C4-4B11-007DB68D2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B9BA-C923-43C1-90EE-340802091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7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3FACD4-C66C-68AA-15D0-5D77794494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5114290"/>
            <a:ext cx="4596319" cy="8537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0786E9-D148-79EE-3686-B66977A273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Atmospheric Flux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658A2-E42F-79D8-F6FA-B2AD70C0DA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/>
              <a:t>Rapporteur: Ben Runkle</a:t>
            </a:r>
          </a:p>
          <a:p>
            <a:r>
              <a:rPr lang="en-US" i="1"/>
              <a:t>Sept 26, 2023</a:t>
            </a:r>
          </a:p>
          <a:p>
            <a:r>
              <a:rPr lang="en-US" i="1"/>
              <a:t>NASA CMS PI Meeting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81D960-6D7F-AFB8-30C5-3649B3772D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61"/>
          <a:stretch/>
        </p:blipFill>
        <p:spPr>
          <a:xfrm>
            <a:off x="0" y="0"/>
            <a:ext cx="12192000" cy="8530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83534B-B38B-CD25-3B5B-FC2CED6D4B0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0" y="5114290"/>
            <a:ext cx="4596319" cy="1514696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91AECA6-34B4-EB17-93E1-495909E260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96319" y="5126582"/>
            <a:ext cx="3380362" cy="15055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F7B515-AFB9-3281-1009-266B171309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5160" y="5114290"/>
            <a:ext cx="2688006" cy="167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9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n 9">
            <a:extLst>
              <a:ext uri="{FF2B5EF4-FFF2-40B4-BE49-F238E27FC236}">
                <a16:creationId xmlns:a16="http://schemas.microsoft.com/office/drawing/2014/main" id="{976C20C3-2E7D-E457-DE2C-E0AE4196EB94}"/>
              </a:ext>
            </a:extLst>
          </p:cNvPr>
          <p:cNvSpPr/>
          <p:nvPr/>
        </p:nvSpPr>
        <p:spPr>
          <a:xfrm>
            <a:off x="-35774" y="-29681"/>
            <a:ext cx="573932" cy="586098"/>
          </a:xfrm>
          <a:prstGeom prst="sun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55DC1-7E5B-C20C-C549-4CA888B9A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946" y="-39920"/>
            <a:ext cx="10515600" cy="853047"/>
          </a:xfrm>
        </p:spPr>
        <p:txBody>
          <a:bodyPr/>
          <a:lstStyle/>
          <a:p>
            <a:r>
              <a:rPr lang="en-US" dirty="0"/>
              <a:t>Atmospheric Flux: Stakeholder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AA57A-DC49-D370-A608-CA3165B0A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4760"/>
            <a:ext cx="10515600" cy="510047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000" b="1" dirty="0"/>
              <a:t>Dataset design</a:t>
            </a:r>
            <a:r>
              <a:rPr lang="en-US" sz="2000" dirty="0"/>
              <a:t>: inventory measurements vs modeling objectives (the measurements are more impactful for stakeholders, help refine emission factors and reform inventories, inform treatment of extreme events, design pollution control mechanisms)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000" b="1" dirty="0"/>
              <a:t>How to do stakeholder-relevant work</a:t>
            </a:r>
            <a:r>
              <a:rPr lang="en-US" sz="2000" dirty="0"/>
              <a:t>: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Use science to improve &amp; be ingested into EPA’s State Inventory Tool (SIT);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Comment on requests for information;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Engage US Climate Alliance network of states;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Create a GIS layer with hot spots for states to relate to factories, populations there;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Analog to </a:t>
            </a:r>
            <a:r>
              <a:rPr lang="en-US" sz="1600" dirty="0" err="1"/>
              <a:t>AirToxScreen</a:t>
            </a:r>
            <a:r>
              <a:rPr lang="en-US" sz="1600" dirty="0"/>
              <a:t> Mapping Tool but for GHGs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Confront different inventories or estimates against each other – especially in spatial or temporal disaggregation (e.g., site of sale vs. site of combustion, month by month emissions)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2000" b="1" dirty="0"/>
              <a:t>Needs</a:t>
            </a:r>
            <a:r>
              <a:rPr lang="en-US" sz="2000" dirty="0"/>
              <a:t>: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Map of natural or dispersed emission sources and magnitudes,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Plan for future trajectory (model responses to policy scenarios) </a:t>
            </a:r>
          </a:p>
          <a:p>
            <a:pPr lvl="1">
              <a:lnSpc>
                <a:spcPct val="110000"/>
              </a:lnSpc>
              <a:spcBef>
                <a:spcPts val="400"/>
              </a:spcBef>
            </a:pPr>
            <a:r>
              <a:rPr lang="en-US" sz="1600" dirty="0"/>
              <a:t>Tracking carbon market sales or programs, on carbon budget via a registry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0642D7-B911-88B7-8770-20387873C6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61"/>
          <a:stretch/>
        </p:blipFill>
        <p:spPr>
          <a:xfrm>
            <a:off x="9938" y="5996779"/>
            <a:ext cx="12192000" cy="853046"/>
          </a:xfrm>
          <a:prstGeom prst="rect">
            <a:avLst/>
          </a:prstGeom>
        </p:spPr>
      </p:pic>
      <p:sp>
        <p:nvSpPr>
          <p:cNvPr id="7" name="Cloud 6">
            <a:extLst>
              <a:ext uri="{FF2B5EF4-FFF2-40B4-BE49-F238E27FC236}">
                <a16:creationId xmlns:a16="http://schemas.microsoft.com/office/drawing/2014/main" id="{326FF963-B238-0B7A-9EEF-5BB6317ADB6C}"/>
              </a:ext>
            </a:extLst>
          </p:cNvPr>
          <p:cNvSpPr/>
          <p:nvPr/>
        </p:nvSpPr>
        <p:spPr>
          <a:xfrm>
            <a:off x="165370" y="145915"/>
            <a:ext cx="573932" cy="586098"/>
          </a:xfrm>
          <a:prstGeom prst="cloud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42E2F7E1-0C85-E103-5A24-B49A0A32E347}"/>
              </a:ext>
            </a:extLst>
          </p:cNvPr>
          <p:cNvSpPr/>
          <p:nvPr/>
        </p:nvSpPr>
        <p:spPr>
          <a:xfrm>
            <a:off x="165370" y="586921"/>
            <a:ext cx="501186" cy="486446"/>
          </a:xfrm>
          <a:prstGeom prst="cloud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A4E4E312-0B47-2F4B-F1E9-9491DAB76948}"/>
              </a:ext>
            </a:extLst>
          </p:cNvPr>
          <p:cNvSpPr/>
          <p:nvPr/>
        </p:nvSpPr>
        <p:spPr>
          <a:xfrm>
            <a:off x="92624" y="966918"/>
            <a:ext cx="428440" cy="486446"/>
          </a:xfrm>
          <a:prstGeom prst="cloud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214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Atmospheric Flux</vt:lpstr>
      <vt:lpstr>Atmospheric Flux: Stakeholder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Atmospheric Flux</dc:title>
  <dc:creator>Benjamin R. Runkle</dc:creator>
  <cp:lastModifiedBy>Benjamin R. Runkle</cp:lastModifiedBy>
  <cp:revision>22</cp:revision>
  <dcterms:created xsi:type="dcterms:W3CDTF">2023-09-26T23:31:16Z</dcterms:created>
  <dcterms:modified xsi:type="dcterms:W3CDTF">2023-09-27T00:31:48Z</dcterms:modified>
</cp:coreProperties>
</file>